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4"/>
  </p:notesMasterIdLst>
  <p:handoutMasterIdLst>
    <p:handoutMasterId r:id="rId205"/>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85" r:id="rId101"/>
    <p:sldId id="586" r:id="rId102"/>
    <p:sldId id="528" r:id="rId103"/>
    <p:sldId id="587" r:id="rId104"/>
    <p:sldId id="529" r:id="rId105"/>
    <p:sldId id="512" r:id="rId106"/>
    <p:sldId id="530" r:id="rId107"/>
    <p:sldId id="531" r:id="rId108"/>
    <p:sldId id="584" r:id="rId109"/>
    <p:sldId id="513" r:id="rId110"/>
    <p:sldId id="560" r:id="rId111"/>
    <p:sldId id="561" r:id="rId112"/>
    <p:sldId id="514" r:id="rId113"/>
    <p:sldId id="515" r:id="rId114"/>
    <p:sldId id="524" r:id="rId115"/>
    <p:sldId id="516" r:id="rId116"/>
    <p:sldId id="517" r:id="rId117"/>
    <p:sldId id="518" r:id="rId118"/>
    <p:sldId id="519" r:id="rId119"/>
    <p:sldId id="526" r:id="rId120"/>
    <p:sldId id="527" r:id="rId121"/>
    <p:sldId id="520" r:id="rId122"/>
    <p:sldId id="521" r:id="rId123"/>
    <p:sldId id="522" r:id="rId124"/>
    <p:sldId id="523" r:id="rId125"/>
    <p:sldId id="532" r:id="rId126"/>
    <p:sldId id="570" r:id="rId127"/>
    <p:sldId id="559" r:id="rId128"/>
    <p:sldId id="589" r:id="rId129"/>
    <p:sldId id="590" r:id="rId130"/>
    <p:sldId id="591" r:id="rId131"/>
    <p:sldId id="593" r:id="rId132"/>
    <p:sldId id="594" r:id="rId133"/>
    <p:sldId id="595" r:id="rId134"/>
    <p:sldId id="596" r:id="rId135"/>
    <p:sldId id="597" r:id="rId136"/>
    <p:sldId id="598" r:id="rId137"/>
    <p:sldId id="599" r:id="rId138"/>
    <p:sldId id="600" r:id="rId139"/>
    <p:sldId id="562" r:id="rId140"/>
    <p:sldId id="592" r:id="rId141"/>
    <p:sldId id="568" r:id="rId142"/>
    <p:sldId id="563" r:id="rId143"/>
    <p:sldId id="564" r:id="rId144"/>
    <p:sldId id="565" r:id="rId145"/>
    <p:sldId id="566" r:id="rId146"/>
    <p:sldId id="567" r:id="rId147"/>
    <p:sldId id="569" r:id="rId148"/>
    <p:sldId id="577" r:id="rId149"/>
    <p:sldId id="601" r:id="rId150"/>
    <p:sldId id="602" r:id="rId151"/>
    <p:sldId id="603" r:id="rId152"/>
    <p:sldId id="578" r:id="rId153"/>
    <p:sldId id="579" r:id="rId154"/>
    <p:sldId id="571" r:id="rId155"/>
    <p:sldId id="572" r:id="rId156"/>
    <p:sldId id="573" r:id="rId157"/>
    <p:sldId id="575" r:id="rId158"/>
    <p:sldId id="574" r:id="rId159"/>
    <p:sldId id="576" r:id="rId160"/>
    <p:sldId id="580" r:id="rId161"/>
    <p:sldId id="582" r:id="rId162"/>
    <p:sldId id="581" r:id="rId163"/>
    <p:sldId id="583" r:id="rId164"/>
    <p:sldId id="533" r:id="rId165"/>
    <p:sldId id="606" r:id="rId166"/>
    <p:sldId id="604" r:id="rId167"/>
    <p:sldId id="608" r:id="rId168"/>
    <p:sldId id="607" r:id="rId169"/>
    <p:sldId id="605" r:id="rId170"/>
    <p:sldId id="537" r:id="rId171"/>
    <p:sldId id="538" r:id="rId172"/>
    <p:sldId id="539" r:id="rId173"/>
    <p:sldId id="541" r:id="rId174"/>
    <p:sldId id="534" r:id="rId175"/>
    <p:sldId id="609" r:id="rId176"/>
    <p:sldId id="610" r:id="rId177"/>
    <p:sldId id="611" r:id="rId178"/>
    <p:sldId id="612" r:id="rId179"/>
    <p:sldId id="535" r:id="rId180"/>
    <p:sldId id="536" r:id="rId181"/>
    <p:sldId id="542" r:id="rId182"/>
    <p:sldId id="543" r:id="rId183"/>
    <p:sldId id="544" r:id="rId184"/>
    <p:sldId id="545" r:id="rId185"/>
    <p:sldId id="546" r:id="rId186"/>
    <p:sldId id="547" r:id="rId187"/>
    <p:sldId id="548" r:id="rId188"/>
    <p:sldId id="549" r:id="rId189"/>
    <p:sldId id="550" r:id="rId190"/>
    <p:sldId id="551" r:id="rId191"/>
    <p:sldId id="552" r:id="rId192"/>
    <p:sldId id="553" r:id="rId193"/>
    <p:sldId id="554" r:id="rId194"/>
    <p:sldId id="613" r:id="rId195"/>
    <p:sldId id="614" r:id="rId196"/>
    <p:sldId id="615" r:id="rId197"/>
    <p:sldId id="616" r:id="rId198"/>
    <p:sldId id="617" r:id="rId199"/>
    <p:sldId id="618" r:id="rId200"/>
    <p:sldId id="555" r:id="rId201"/>
    <p:sldId id="339" r:id="rId202"/>
    <p:sldId id="364" r:id="rId203"/>
  </p:sldIdLst>
  <p:sldSz cx="9144000" cy="6858000" type="screen4x3"/>
  <p:notesSz cx="6858000" cy="9144000"/>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85"/>
            <p14:sldId id="586"/>
            <p14:sldId id="528"/>
            <p14:sldId id="587"/>
            <p14:sldId id="529"/>
            <p14:sldId id="512"/>
            <p14:sldId id="530"/>
            <p14:sldId id="531"/>
            <p14:sldId id="584"/>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89"/>
            <p14:sldId id="590"/>
            <p14:sldId id="591"/>
            <p14:sldId id="593"/>
            <p14:sldId id="594"/>
            <p14:sldId id="595"/>
            <p14:sldId id="596"/>
            <p14:sldId id="597"/>
            <p14:sldId id="598"/>
            <p14:sldId id="599"/>
            <p14:sldId id="600"/>
            <p14:sldId id="562"/>
            <p14:sldId id="592"/>
            <p14:sldId id="568"/>
            <p14:sldId id="563"/>
            <p14:sldId id="564"/>
            <p14:sldId id="565"/>
            <p14:sldId id="566"/>
            <p14:sldId id="567"/>
            <p14:sldId id="569"/>
            <p14:sldId id="577"/>
            <p14:sldId id="601"/>
            <p14:sldId id="602"/>
            <p14:sldId id="603"/>
            <p14:sldId id="578"/>
            <p14:sldId id="579"/>
            <p14:sldId id="571"/>
            <p14:sldId id="572"/>
            <p14:sldId id="573"/>
            <p14:sldId id="575"/>
            <p14:sldId id="574"/>
            <p14:sldId id="576"/>
            <p14:sldId id="580"/>
            <p14:sldId id="582"/>
            <p14:sldId id="581"/>
            <p14:sldId id="583"/>
            <p14:sldId id="533"/>
            <p14:sldId id="606"/>
            <p14:sldId id="604"/>
            <p14:sldId id="608"/>
            <p14:sldId id="607"/>
            <p14:sldId id="605"/>
            <p14:sldId id="537"/>
            <p14:sldId id="538"/>
            <p14:sldId id="539"/>
            <p14:sldId id="541"/>
            <p14:sldId id="534"/>
            <p14:sldId id="609"/>
            <p14:sldId id="610"/>
            <p14:sldId id="611"/>
            <p14:sldId id="612"/>
            <p14:sldId id="535"/>
            <p14:sldId id="536"/>
            <p14:sldId id="542"/>
            <p14:sldId id="543"/>
            <p14:sldId id="544"/>
            <p14:sldId id="545"/>
            <p14:sldId id="546"/>
            <p14:sldId id="547"/>
            <p14:sldId id="548"/>
            <p14:sldId id="549"/>
            <p14:sldId id="550"/>
            <p14:sldId id="551"/>
            <p14:sldId id="552"/>
            <p14:sldId id="553"/>
            <p14:sldId id="554"/>
            <p14:sldId id="613"/>
            <p14:sldId id="614"/>
            <p14:sldId id="615"/>
            <p14:sldId id="616"/>
            <p14:sldId id="617"/>
            <p14:sldId id="618"/>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3152"/>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tags" Target="tags/tag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2024-10-09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10/9/2024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FE60EC-2B36-54C6-6751-CD4CE6CB943A}"/>
              </a:ext>
            </a:extLst>
          </p:cNvPr>
          <p:cNvSpPr>
            <a:spLocks noGrp="1"/>
          </p:cNvSpPr>
          <p:nvPr>
            <p:ph sz="quarter" idx="12"/>
          </p:nvPr>
        </p:nvSpPr>
        <p:spPr>
          <a:xfrm>
            <a:off x="457201" y="1381125"/>
            <a:ext cx="8228012" cy="5095875"/>
          </a:xfrm>
        </p:spPr>
        <p:txBody>
          <a:bodyPr>
            <a:normAutofit fontScale="92500" lnSpcReduction="20000"/>
          </a:bodyPr>
          <a:lstStyle/>
          <a:p>
            <a:r>
              <a:rPr lang="en-US" dirty="0"/>
              <a:t>Scalability and adaptability</a:t>
            </a:r>
          </a:p>
          <a:p>
            <a:r>
              <a:rPr lang="en-US" dirty="0"/>
              <a:t>A final benefit of </a:t>
            </a:r>
            <a:r>
              <a:rPr lang="en-US" dirty="0" err="1"/>
              <a:t>GraphQL</a:t>
            </a:r>
            <a:r>
              <a:rPr lang="en-US" dirty="0"/>
              <a:t> is that it helps you scale and adapt your website to changing requirements and user expectations. </a:t>
            </a:r>
          </a:p>
          <a:p>
            <a:r>
              <a:rPr lang="en-US" dirty="0" err="1"/>
              <a:t>GraphQL</a:t>
            </a:r>
            <a:r>
              <a:rPr lang="en-US" dirty="0"/>
              <a:t> is designed to work with any data source, whether it is a database, a web service, a microservice, or a third-party API. </a:t>
            </a:r>
          </a:p>
          <a:p>
            <a:r>
              <a:rPr lang="en-US" dirty="0"/>
              <a:t>This means you can easily integrate new data sources or migrate existing ones without affecting the client. </a:t>
            </a:r>
          </a:p>
          <a:p>
            <a:r>
              <a:rPr lang="en-US" dirty="0" err="1"/>
              <a:t>GraphQL</a:t>
            </a:r>
            <a:r>
              <a:rPr lang="en-US" dirty="0"/>
              <a:t> also gives you the flexibility to evolve your schema over time, adding new fields, types, or directives, without breaking existing queries or clients. </a:t>
            </a:r>
          </a:p>
          <a:p>
            <a:r>
              <a:rPr lang="en-US" dirty="0"/>
              <a:t>This way, you can keep your website up to date and relevant.</a:t>
            </a:r>
            <a:endParaRPr lang="en-IN" dirty="0"/>
          </a:p>
        </p:txBody>
      </p:sp>
      <p:sp>
        <p:nvSpPr>
          <p:cNvPr id="3" name="Title 2">
            <a:extLst>
              <a:ext uri="{FF2B5EF4-FFF2-40B4-BE49-F238E27FC236}">
                <a16:creationId xmlns:a16="http://schemas.microsoft.com/office/drawing/2014/main" id="{AFDE0591-2D5F-15D7-D2E1-40ED04B583C0}"/>
              </a:ext>
            </a:extLst>
          </p:cNvPr>
          <p:cNvSpPr>
            <a:spLocks noGrp="1"/>
          </p:cNvSpPr>
          <p:nvPr>
            <p:ph type="title"/>
          </p:nvPr>
        </p:nvSpPr>
        <p:spPr/>
        <p:txBody>
          <a:bodyPr/>
          <a:lstStyle/>
          <a:p>
            <a:r>
              <a:rPr lang="en-IN" dirty="0"/>
              <a:t>Why </a:t>
            </a:r>
            <a:r>
              <a:rPr lang="en-IN" dirty="0" err="1"/>
              <a:t>Graphql</a:t>
            </a:r>
            <a:r>
              <a:rPr lang="en-IN"/>
              <a:t> called Scalable</a:t>
            </a:r>
            <a:endParaRPr lang="en-IN" dirty="0"/>
          </a:p>
        </p:txBody>
      </p:sp>
    </p:spTree>
    <p:extLst>
      <p:ext uri="{BB962C8B-B14F-4D97-AF65-F5344CB8AC3E}">
        <p14:creationId xmlns:p14="http://schemas.microsoft.com/office/powerpoint/2010/main" val="746148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3" name="Picture 2">
            <a:extLst>
              <a:ext uri="{FF2B5EF4-FFF2-40B4-BE49-F238E27FC236}">
                <a16:creationId xmlns:a16="http://schemas.microsoft.com/office/drawing/2014/main" id="{BC25C33C-8BFD-D957-FD37-AB71EB14BF94}"/>
              </a:ext>
            </a:extLst>
          </p:cNvPr>
          <p:cNvPicPr>
            <a:picLocks noChangeAspect="1"/>
          </p:cNvPicPr>
          <p:nvPr/>
        </p:nvPicPr>
        <p:blipFill rotWithShape="1">
          <a:blip r:embed="rId2"/>
          <a:srcRect l="2500" r="9167" b="5185"/>
          <a:stretch/>
        </p:blipFill>
        <p:spPr>
          <a:xfrm>
            <a:off x="228599" y="1295400"/>
            <a:ext cx="8455819" cy="51054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2542846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0" y="1752599"/>
            <a:ext cx="9144000" cy="44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0" y="1981199"/>
            <a:ext cx="9143999" cy="385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udio API Graph">
            <a:extLst>
              <a:ext uri="{FF2B5EF4-FFF2-40B4-BE49-F238E27FC236}">
                <a16:creationId xmlns:a16="http://schemas.microsoft.com/office/drawing/2014/main" id="{EE64AC3D-0A69-567F-83CD-666A6636B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319213"/>
            <a:ext cx="8334375"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spTree>
    <p:extLst>
      <p:ext uri="{BB962C8B-B14F-4D97-AF65-F5344CB8AC3E}">
        <p14:creationId xmlns:p14="http://schemas.microsoft.com/office/powerpoint/2010/main" val="206407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3074" name="Picture 2" descr="Studio API Architecture Diagram">
            <a:extLst>
              <a:ext uri="{FF2B5EF4-FFF2-40B4-BE49-F238E27FC236}">
                <a16:creationId xmlns:a16="http://schemas.microsoft.com/office/drawing/2014/main" id="{7C76AFE8-A27E-D7C6-6668-405DFC4C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77" y="1447800"/>
            <a:ext cx="8334375"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6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4098" name="Picture 2" descr="Schemas &amp; Resolvers for Studio API">
            <a:extLst>
              <a:ext uri="{FF2B5EF4-FFF2-40B4-BE49-F238E27FC236}">
                <a16:creationId xmlns:a16="http://schemas.microsoft.com/office/drawing/2014/main" id="{9C03AD74-B310-279E-9EBF-6B7FD51C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81200"/>
            <a:ext cx="83343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606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Federated Schema</a:t>
            </a:r>
          </a:p>
        </p:txBody>
      </p:sp>
      <p:pic>
        <p:nvPicPr>
          <p:cNvPr id="5122" name="Picture 2" descr="Federating the movie type">
            <a:extLst>
              <a:ext uri="{FF2B5EF4-FFF2-40B4-BE49-F238E27FC236}">
                <a16:creationId xmlns:a16="http://schemas.microsoft.com/office/drawing/2014/main" id="{7262F1F9-573A-03A8-FE29-E0D371750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762125"/>
            <a:ext cx="8334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48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Edge Architecture</a:t>
            </a:r>
          </a:p>
        </p:txBody>
      </p:sp>
      <p:pic>
        <p:nvPicPr>
          <p:cNvPr id="6146" name="Picture 2" descr="Studio Edge Architecture Diagram">
            <a:extLst>
              <a:ext uri="{FF2B5EF4-FFF2-40B4-BE49-F238E27FC236}">
                <a16:creationId xmlns:a16="http://schemas.microsoft.com/office/drawing/2014/main" id="{2CA8195C-2AFD-9AD9-0656-252E51E2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358256" cy="523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88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7170" name="Picture 2" descr="Schema Composition Phases">
            <a:extLst>
              <a:ext uri="{FF2B5EF4-FFF2-40B4-BE49-F238E27FC236}">
                <a16:creationId xmlns:a16="http://schemas.microsoft.com/office/drawing/2014/main" id="{C3A60327-1CC2-ADDB-5A5F-527DF5A7C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462213"/>
            <a:ext cx="83343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033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8194" name="Picture 2" descr="Query Plan Inputs">
            <a:extLst>
              <a:ext uri="{FF2B5EF4-FFF2-40B4-BE49-F238E27FC236}">
                <a16:creationId xmlns:a16="http://schemas.microsoft.com/office/drawing/2014/main" id="{DCC375E1-8243-F183-4279-C44C4DB06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00263"/>
            <a:ext cx="83343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18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9218" name="Picture 2" descr="Simplified Query Plan">
            <a:extLst>
              <a:ext uri="{FF2B5EF4-FFF2-40B4-BE49-F238E27FC236}">
                <a16:creationId xmlns:a16="http://schemas.microsoft.com/office/drawing/2014/main" id="{982A9771-4FF0-91C6-D337-56D3B9171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529387" cy="473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977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0242" name="Picture 2" descr="Evolution of an API Architecture">
            <a:extLst>
              <a:ext uri="{FF2B5EF4-FFF2-40B4-BE49-F238E27FC236}">
                <a16:creationId xmlns:a16="http://schemas.microsoft.com/office/drawing/2014/main" id="{1ED3E2D4-CBE3-4512-C543-3E74B6F34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253"/>
          <a:stretch/>
        </p:blipFill>
        <p:spPr bwMode="auto">
          <a:xfrm>
            <a:off x="1371600" y="1524000"/>
            <a:ext cx="533725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862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1266" name="Picture 2" descr="Evolution of an API Architecture">
            <a:extLst>
              <a:ext uri="{FF2B5EF4-FFF2-40B4-BE49-F238E27FC236}">
                <a16:creationId xmlns:a16="http://schemas.microsoft.com/office/drawing/2014/main" id="{EA6F525E-239F-5F7F-EBC9-D38EAE7C49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250"/>
          <a:stretch/>
        </p:blipFill>
        <p:spPr bwMode="auto">
          <a:xfrm>
            <a:off x="1098550" y="1295400"/>
            <a:ext cx="587814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789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2290" name="Picture 2">
            <a:extLst>
              <a:ext uri="{FF2B5EF4-FFF2-40B4-BE49-F238E27FC236}">
                <a16:creationId xmlns:a16="http://schemas.microsoft.com/office/drawing/2014/main" id="{9C359609-43DD-221C-B8E0-43B775683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828800"/>
            <a:ext cx="83343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98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6" name="Picture 5">
            <a:extLst>
              <a:ext uri="{FF2B5EF4-FFF2-40B4-BE49-F238E27FC236}">
                <a16:creationId xmlns:a16="http://schemas.microsoft.com/office/drawing/2014/main" id="{29FCB116-D181-DE57-ECA0-7EF67B0A7F5F}"/>
              </a:ext>
            </a:extLst>
          </p:cNvPr>
          <p:cNvPicPr>
            <a:picLocks noChangeAspect="1"/>
          </p:cNvPicPr>
          <p:nvPr/>
        </p:nvPicPr>
        <p:blipFill>
          <a:blip r:embed="rId2"/>
          <a:stretch>
            <a:fillRect/>
          </a:stretch>
        </p:blipFill>
        <p:spPr>
          <a:xfrm>
            <a:off x="18655" y="1295400"/>
            <a:ext cx="9106689" cy="5204911"/>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3777304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814C0-5F93-9943-245E-8A6450011AFA}"/>
              </a:ext>
            </a:extLst>
          </p:cNvPr>
          <p:cNvSpPr>
            <a:spLocks noGrp="1"/>
          </p:cNvSpPr>
          <p:nvPr>
            <p:ph sz="quarter" idx="12"/>
          </p:nvPr>
        </p:nvSpPr>
        <p:spPr/>
        <p:txBody>
          <a:bodyPr>
            <a:normAutofit fontScale="92500" lnSpcReduction="20000"/>
          </a:bodyPr>
          <a:lstStyle/>
          <a:p>
            <a:r>
              <a:rPr lang="en-US" dirty="0"/>
              <a:t>To illustrate the N+1 SELECT problem with an example:</a:t>
            </a:r>
          </a:p>
          <a:p>
            <a:r>
              <a:rPr lang="en-US" dirty="0"/>
              <a:t>If you retrieve two films, one with five actors, in English and the second film with eight actors, in Spanish, Hibernate ends up executing:</a:t>
            </a:r>
          </a:p>
          <a:p>
            <a:r>
              <a:rPr lang="en-US" dirty="0"/>
              <a:t>One SELECT to retrieve both films.</a:t>
            </a:r>
          </a:p>
          <a:p>
            <a:r>
              <a:rPr lang="en-US" dirty="0"/>
              <a:t>Two SELECT to retrieve film actors associations, one for each film.</a:t>
            </a:r>
          </a:p>
          <a:p>
            <a:r>
              <a:rPr lang="en-US" dirty="0"/>
              <a:t>Five SELECT to retrieve actors for the first film.</a:t>
            </a:r>
          </a:p>
          <a:p>
            <a:r>
              <a:rPr lang="en-US" dirty="0"/>
              <a:t>Eight SELECT to retrieve actors for the second film.</a:t>
            </a:r>
          </a:p>
          <a:p>
            <a:r>
              <a:rPr lang="en-US" dirty="0"/>
              <a:t>One SELECT to retrieve English language for the first film.</a:t>
            </a:r>
          </a:p>
          <a:p>
            <a:r>
              <a:rPr lang="en-US" dirty="0"/>
              <a:t>One last SELECT to retrieve Spanish language associated to the second film.</a:t>
            </a:r>
            <a:endParaRPr lang="en-IN" dirty="0"/>
          </a:p>
        </p:txBody>
      </p:sp>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503036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2DB924AD-D550-66E1-B21A-8CB548F77AD1}"/>
              </a:ext>
            </a:extLst>
          </p:cNvPr>
          <p:cNvPicPr>
            <a:picLocks noChangeAspect="1"/>
          </p:cNvPicPr>
          <p:nvPr/>
        </p:nvPicPr>
        <p:blipFill>
          <a:blip r:embed="rId2"/>
          <a:stretch>
            <a:fillRect/>
          </a:stretch>
        </p:blipFill>
        <p:spPr>
          <a:xfrm>
            <a:off x="304800" y="1676400"/>
            <a:ext cx="8590795" cy="4572000"/>
          </a:xfrm>
          <a:prstGeom prst="rect">
            <a:avLst/>
          </a:prstGeom>
        </p:spPr>
      </p:pic>
    </p:spTree>
    <p:extLst>
      <p:ext uri="{BB962C8B-B14F-4D97-AF65-F5344CB8AC3E}">
        <p14:creationId xmlns:p14="http://schemas.microsoft.com/office/powerpoint/2010/main" val="2553702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5164A530-81D8-472F-53B1-5F3E5D3C4A94}"/>
              </a:ext>
            </a:extLst>
          </p:cNvPr>
          <p:cNvPicPr>
            <a:picLocks noChangeAspect="1"/>
          </p:cNvPicPr>
          <p:nvPr/>
        </p:nvPicPr>
        <p:blipFill>
          <a:blip r:embed="rId2"/>
          <a:stretch>
            <a:fillRect/>
          </a:stretch>
        </p:blipFill>
        <p:spPr>
          <a:xfrm>
            <a:off x="174393" y="1981200"/>
            <a:ext cx="8884073" cy="3276600"/>
          </a:xfrm>
          <a:prstGeom prst="rect">
            <a:avLst/>
          </a:prstGeom>
        </p:spPr>
      </p:pic>
    </p:spTree>
    <p:extLst>
      <p:ext uri="{BB962C8B-B14F-4D97-AF65-F5344CB8AC3E}">
        <p14:creationId xmlns:p14="http://schemas.microsoft.com/office/powerpoint/2010/main" val="4024449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2050" name="Picture 2" descr="Controller using Service">
            <a:extLst>
              <a:ext uri="{FF2B5EF4-FFF2-40B4-BE49-F238E27FC236}">
                <a16:creationId xmlns:a16="http://schemas.microsoft.com/office/drawing/2014/main" id="{B6DDA1F3-5CC2-D922-6838-1D60716E0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343150"/>
            <a:ext cx="833437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641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3" name="Picture 2">
            <a:extLst>
              <a:ext uri="{FF2B5EF4-FFF2-40B4-BE49-F238E27FC236}">
                <a16:creationId xmlns:a16="http://schemas.microsoft.com/office/drawing/2014/main" id="{60AAE7F4-EE16-42B2-E8BE-CCB58440E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596423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540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5" name="Picture 4">
            <a:extLst>
              <a:ext uri="{FF2B5EF4-FFF2-40B4-BE49-F238E27FC236}">
                <a16:creationId xmlns:a16="http://schemas.microsoft.com/office/drawing/2014/main" id="{FD0778BA-0603-6B48-CA49-605E00E923B8}"/>
              </a:ext>
            </a:extLst>
          </p:cNvPr>
          <p:cNvPicPr>
            <a:picLocks noChangeAspect="1"/>
          </p:cNvPicPr>
          <p:nvPr/>
        </p:nvPicPr>
        <p:blipFill>
          <a:blip r:embed="rId2"/>
          <a:stretch>
            <a:fillRect/>
          </a:stretch>
        </p:blipFill>
        <p:spPr>
          <a:xfrm>
            <a:off x="1143000" y="1371600"/>
            <a:ext cx="6451810" cy="4876800"/>
          </a:xfrm>
          <a:prstGeom prst="rect">
            <a:avLst/>
          </a:prstGeom>
        </p:spPr>
      </p:pic>
    </p:spTree>
    <p:extLst>
      <p:ext uri="{BB962C8B-B14F-4D97-AF65-F5344CB8AC3E}">
        <p14:creationId xmlns:p14="http://schemas.microsoft.com/office/powerpoint/2010/main" val="3994708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3074" name="Picture 2" descr="NestJS App using Controllers, Services ,Pipes, Guards, Middlewares, Interceptors and Repository">
            <a:extLst>
              <a:ext uri="{FF2B5EF4-FFF2-40B4-BE49-F238E27FC236}">
                <a16:creationId xmlns:a16="http://schemas.microsoft.com/office/drawing/2014/main" id="{7D3C849B-AFE3-61B0-05A9-D8B3056DF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 y="1752600"/>
            <a:ext cx="9144000" cy="417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168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1026" name="Picture 2">
            <a:extLst>
              <a:ext uri="{FF2B5EF4-FFF2-40B4-BE49-F238E27FC236}">
                <a16:creationId xmlns:a16="http://schemas.microsoft.com/office/drawing/2014/main" id="{D2521478-4D19-F0A6-AC22-E6F63CE90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5" y="1295400"/>
            <a:ext cx="87983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740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uses TypeScript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can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7" name="Picture 6">
            <a:extLst>
              <a:ext uri="{FF2B5EF4-FFF2-40B4-BE49-F238E27FC236}">
                <a16:creationId xmlns:a16="http://schemas.microsoft.com/office/drawing/2014/main" id="{1449972C-3D2E-E878-E60D-93F7F65C0A7F}"/>
              </a:ext>
            </a:extLst>
          </p:cNvPr>
          <p:cNvPicPr>
            <a:picLocks noChangeAspect="1"/>
          </p:cNvPicPr>
          <p:nvPr/>
        </p:nvPicPr>
        <p:blipFill>
          <a:blip r:embed="rId2"/>
          <a:srcRect t="2964" r="1072" b="5185"/>
          <a:stretch/>
        </p:blipFill>
        <p:spPr>
          <a:xfrm>
            <a:off x="127518" y="1600200"/>
            <a:ext cx="9046029" cy="4724400"/>
          </a:xfrm>
          <a:prstGeom prst="rect">
            <a:avLst/>
          </a:prstGeom>
        </p:spPr>
      </p:pic>
    </p:spTree>
    <p:extLst>
      <p:ext uri="{BB962C8B-B14F-4D97-AF65-F5344CB8AC3E}">
        <p14:creationId xmlns:p14="http://schemas.microsoft.com/office/powerpoint/2010/main" val="4018434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4" name="Picture 3">
            <a:extLst>
              <a:ext uri="{FF2B5EF4-FFF2-40B4-BE49-F238E27FC236}">
                <a16:creationId xmlns:a16="http://schemas.microsoft.com/office/drawing/2014/main" id="{3341FBBD-8071-7D0B-17E3-45ABC7523E30}"/>
              </a:ext>
            </a:extLst>
          </p:cNvPr>
          <p:cNvPicPr>
            <a:picLocks noChangeAspect="1"/>
          </p:cNvPicPr>
          <p:nvPr/>
        </p:nvPicPr>
        <p:blipFill>
          <a:blip r:embed="rId2"/>
          <a:srcRect t="2812" r="1110" b="6818"/>
          <a:stretch/>
        </p:blipFill>
        <p:spPr>
          <a:xfrm>
            <a:off x="108080" y="1455576"/>
            <a:ext cx="8939504" cy="4648200"/>
          </a:xfrm>
          <a:prstGeom prst="rect">
            <a:avLst/>
          </a:prstGeom>
        </p:spPr>
      </p:pic>
    </p:spTree>
    <p:extLst>
      <p:ext uri="{BB962C8B-B14F-4D97-AF65-F5344CB8AC3E}">
        <p14:creationId xmlns:p14="http://schemas.microsoft.com/office/powerpoint/2010/main" val="18295201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5" name="Picture 4">
            <a:extLst>
              <a:ext uri="{FF2B5EF4-FFF2-40B4-BE49-F238E27FC236}">
                <a16:creationId xmlns:a16="http://schemas.microsoft.com/office/drawing/2014/main" id="{37AB9CFD-BD0D-7193-1B79-48E2EC553A52}"/>
              </a:ext>
            </a:extLst>
          </p:cNvPr>
          <p:cNvPicPr>
            <a:picLocks noChangeAspect="1"/>
          </p:cNvPicPr>
          <p:nvPr/>
        </p:nvPicPr>
        <p:blipFill>
          <a:blip r:embed="rId2"/>
          <a:srcRect t="2963" r="833" b="6666"/>
          <a:stretch/>
        </p:blipFill>
        <p:spPr>
          <a:xfrm>
            <a:off x="76200" y="1524000"/>
            <a:ext cx="9067800" cy="4648200"/>
          </a:xfrm>
          <a:prstGeom prst="rect">
            <a:avLst/>
          </a:prstGeom>
        </p:spPr>
      </p:pic>
    </p:spTree>
    <p:extLst>
      <p:ext uri="{BB962C8B-B14F-4D97-AF65-F5344CB8AC3E}">
        <p14:creationId xmlns:p14="http://schemas.microsoft.com/office/powerpoint/2010/main" val="21150014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4" name="Picture 3">
            <a:extLst>
              <a:ext uri="{FF2B5EF4-FFF2-40B4-BE49-F238E27FC236}">
                <a16:creationId xmlns:a16="http://schemas.microsoft.com/office/drawing/2014/main" id="{C8EF0F10-A814-0CC5-F3D4-306D63765155}"/>
              </a:ext>
            </a:extLst>
          </p:cNvPr>
          <p:cNvPicPr>
            <a:picLocks noChangeAspect="1"/>
          </p:cNvPicPr>
          <p:nvPr/>
        </p:nvPicPr>
        <p:blipFill>
          <a:blip r:embed="rId2"/>
          <a:stretch>
            <a:fillRect/>
          </a:stretch>
        </p:blipFill>
        <p:spPr>
          <a:xfrm>
            <a:off x="0" y="2057400"/>
            <a:ext cx="9144000" cy="3014506"/>
          </a:xfrm>
          <a:prstGeom prst="rect">
            <a:avLst/>
          </a:prstGeom>
        </p:spPr>
      </p:pic>
    </p:spTree>
    <p:extLst>
      <p:ext uri="{BB962C8B-B14F-4D97-AF65-F5344CB8AC3E}">
        <p14:creationId xmlns:p14="http://schemas.microsoft.com/office/powerpoint/2010/main" val="30907520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5BA97-9122-F16B-7F59-F95688CA1D91}"/>
              </a:ext>
            </a:extLst>
          </p:cNvPr>
          <p:cNvSpPr>
            <a:spLocks noGrp="1"/>
          </p:cNvSpPr>
          <p:nvPr>
            <p:ph sz="quarter" idx="12"/>
          </p:nvPr>
        </p:nvSpPr>
        <p:spPr/>
        <p:txBody>
          <a:bodyPr/>
          <a:lstStyle/>
          <a:p>
            <a:r>
              <a:rPr lang="en-US" dirty="0"/>
              <a:t> # install the required packages</a:t>
            </a:r>
          </a:p>
          <a:p>
            <a:r>
              <a:rPr lang="en-US" dirty="0"/>
              <a:t> $ yarn add @nestjs/graphql @nestjs/apollo </a:t>
            </a:r>
            <a:r>
              <a:rPr lang="en-US" dirty="0" err="1"/>
              <a:t>graphql</a:t>
            </a:r>
            <a:r>
              <a:rPr lang="en-US" dirty="0"/>
              <a:t> apollo-server-express apollo-server-core</a:t>
            </a:r>
          </a:p>
          <a:p>
            <a:endParaRPr lang="en-IN" dirty="0"/>
          </a:p>
        </p:txBody>
      </p:sp>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spTree>
    <p:extLst>
      <p:ext uri="{BB962C8B-B14F-4D97-AF65-F5344CB8AC3E}">
        <p14:creationId xmlns:p14="http://schemas.microsoft.com/office/powerpoint/2010/main" val="1791159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7B562B5E-A96B-0C20-F1E2-B8B45797C466}"/>
              </a:ext>
            </a:extLst>
          </p:cNvPr>
          <p:cNvPicPr>
            <a:picLocks noChangeAspect="1"/>
          </p:cNvPicPr>
          <p:nvPr/>
        </p:nvPicPr>
        <p:blipFill>
          <a:blip r:embed="rId2"/>
          <a:srcRect t="2963" r="1666"/>
          <a:stretch/>
        </p:blipFill>
        <p:spPr>
          <a:xfrm>
            <a:off x="76200" y="1440024"/>
            <a:ext cx="8991600" cy="4991100"/>
          </a:xfrm>
          <a:prstGeom prst="rect">
            <a:avLst/>
          </a:prstGeom>
        </p:spPr>
      </p:pic>
    </p:spTree>
    <p:extLst>
      <p:ext uri="{BB962C8B-B14F-4D97-AF65-F5344CB8AC3E}">
        <p14:creationId xmlns:p14="http://schemas.microsoft.com/office/powerpoint/2010/main" val="5117179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4" name="Picture 3">
            <a:extLst>
              <a:ext uri="{FF2B5EF4-FFF2-40B4-BE49-F238E27FC236}">
                <a16:creationId xmlns:a16="http://schemas.microsoft.com/office/drawing/2014/main" id="{C4597539-6399-5E29-6ACE-B1656E129CEB}"/>
              </a:ext>
            </a:extLst>
          </p:cNvPr>
          <p:cNvPicPr>
            <a:picLocks noChangeAspect="1"/>
          </p:cNvPicPr>
          <p:nvPr/>
        </p:nvPicPr>
        <p:blipFill>
          <a:blip r:embed="rId2"/>
          <a:stretch>
            <a:fillRect/>
          </a:stretch>
        </p:blipFill>
        <p:spPr>
          <a:xfrm>
            <a:off x="304800" y="1828800"/>
            <a:ext cx="8534400" cy="4046924"/>
          </a:xfrm>
          <a:prstGeom prst="rect">
            <a:avLst/>
          </a:prstGeom>
        </p:spPr>
      </p:pic>
    </p:spTree>
    <p:extLst>
      <p:ext uri="{BB962C8B-B14F-4D97-AF65-F5344CB8AC3E}">
        <p14:creationId xmlns:p14="http://schemas.microsoft.com/office/powerpoint/2010/main" val="31596585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D7099B16-DB71-6C16-DF76-F3F5917C36AB}"/>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10836275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5" name="Picture 4">
            <a:extLst>
              <a:ext uri="{FF2B5EF4-FFF2-40B4-BE49-F238E27FC236}">
                <a16:creationId xmlns:a16="http://schemas.microsoft.com/office/drawing/2014/main" id="{F9FA98DA-D973-CA29-E8F9-F9C3FE09E1DF}"/>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10294250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0A1F6698-8537-DA05-2CB1-F6FD36057CBB}"/>
              </a:ext>
            </a:extLst>
          </p:cNvPr>
          <p:cNvPicPr>
            <a:picLocks noChangeAspect="1"/>
          </p:cNvPicPr>
          <p:nvPr/>
        </p:nvPicPr>
        <p:blipFill>
          <a:blip r:embed="rId2"/>
          <a:stretch>
            <a:fillRect/>
          </a:stretch>
        </p:blipFill>
        <p:spPr>
          <a:xfrm>
            <a:off x="428378" y="1295400"/>
            <a:ext cx="8458200" cy="5240078"/>
          </a:xfrm>
          <a:prstGeom prst="rect">
            <a:avLst/>
          </a:prstGeom>
        </p:spPr>
      </p:pic>
    </p:spTree>
    <p:extLst>
      <p:ext uri="{BB962C8B-B14F-4D97-AF65-F5344CB8AC3E}">
        <p14:creationId xmlns:p14="http://schemas.microsoft.com/office/powerpoint/2010/main" val="2049436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 (swagger/swash buckle)</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4" name="Picture 3">
            <a:extLst>
              <a:ext uri="{FF2B5EF4-FFF2-40B4-BE49-F238E27FC236}">
                <a16:creationId xmlns:a16="http://schemas.microsoft.com/office/drawing/2014/main" id="{F583C0DA-6083-77C2-0C08-BA7266220835}"/>
              </a:ext>
            </a:extLst>
          </p:cNvPr>
          <p:cNvPicPr>
            <a:picLocks noChangeAspect="1"/>
          </p:cNvPicPr>
          <p:nvPr/>
        </p:nvPicPr>
        <p:blipFill rotWithShape="1">
          <a:blip r:embed="rId2"/>
          <a:srcRect l="15833" t="12963" r="15833" b="14444"/>
          <a:stretch/>
        </p:blipFill>
        <p:spPr>
          <a:xfrm>
            <a:off x="690465" y="1499117"/>
            <a:ext cx="7891795" cy="4715829"/>
          </a:xfrm>
          <a:prstGeom prst="rect">
            <a:avLst/>
          </a:prstGeom>
        </p:spPr>
      </p:pic>
    </p:spTree>
    <p:extLst>
      <p:ext uri="{BB962C8B-B14F-4D97-AF65-F5344CB8AC3E}">
        <p14:creationId xmlns:p14="http://schemas.microsoft.com/office/powerpoint/2010/main" val="3534205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a:extLst>
              <a:ext uri="{FF2B5EF4-FFF2-40B4-BE49-F238E27FC236}">
                <a16:creationId xmlns:a16="http://schemas.microsoft.com/office/drawing/2014/main" id="{4F574D2E-9443-7F62-BE32-0B29868D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41" y="1219200"/>
            <a:ext cx="5882084" cy="54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5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10087</TotalTime>
  <Words>8615</Words>
  <Application>Microsoft Office PowerPoint</Application>
  <PresentationFormat>On-screen Show (4:3)</PresentationFormat>
  <Paragraphs>824</Paragraphs>
  <Slides>199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199</vt:i4>
      </vt:variant>
    </vt:vector>
  </HeadingPairs>
  <TitlesOfParts>
    <vt:vector size="203"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GraphQL?</vt:lpstr>
      <vt:lpstr>GraphQL?</vt:lpstr>
      <vt:lpstr>Why Graphql</vt:lpstr>
      <vt:lpstr>Why Graphql called Scalable</vt:lpstr>
      <vt:lpstr>Traditional Data Fetching</vt:lpstr>
      <vt:lpstr>How to build a GraphQL server?</vt:lpstr>
      <vt:lpstr>Build Graphql</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API Architecture</vt:lpstr>
      <vt:lpstr>API Architecture</vt:lpstr>
      <vt:lpstr>API Architecture</vt:lpstr>
      <vt:lpstr>Federated Schema</vt:lpstr>
      <vt:lpstr>Edge Architecture</vt:lpstr>
      <vt:lpstr>Schema Composition</vt:lpstr>
      <vt:lpstr>Schema Composition</vt:lpstr>
      <vt:lpstr>Schema Composition</vt:lpstr>
      <vt:lpstr>Evolution</vt:lpstr>
      <vt:lpstr>Evolution</vt:lpstr>
      <vt:lpstr>Evolution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vt:lpstr>
      <vt:lpstr>Nestjs</vt:lpstr>
      <vt:lpstr>Nestjs</vt:lpstr>
      <vt:lpstr>Nestjs</vt:lpstr>
      <vt:lpstr>Nestjs</vt:lpstr>
      <vt:lpstr>Nestjs - Installation</vt:lpstr>
      <vt:lpstr>Nestjs - Installation</vt:lpstr>
      <vt:lpstr>Nestjs - Installation</vt:lpstr>
      <vt:lpstr>Nestjs - Installation</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Nestjs Graphql </vt:lpstr>
      <vt:lpstr>Nestjs Graphql </vt:lpstr>
      <vt:lpstr>Nestjs Graphql </vt:lpstr>
      <vt:lpstr>Nestjs Graphql </vt:lpstr>
      <vt:lpstr>Nestjs Graphql </vt:lpstr>
      <vt:lpstr>Nestjs Graphql </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1014</cp:revision>
  <dcterms:created xsi:type="dcterms:W3CDTF">2012-03-13T15:47:14Z</dcterms:created>
  <dcterms:modified xsi:type="dcterms:W3CDTF">2024-10-10T00:18:48Z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